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5" r:id="rId8"/>
    <p:sldId id="264" r:id="rId9"/>
    <p:sldId id="263" r:id="rId10"/>
    <p:sldId id="266"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CC3300"/>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8" d="100"/>
          <a:sy n="88" d="100"/>
        </p:scale>
        <p:origin x="-126" y="-63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Calibri" pitchFamily="34" charset="0"/>
              </a:defRPr>
            </a:lvl1pPr>
          </a:lstStyle>
          <a:p>
            <a:endParaRPr lang="en-US"/>
          </a:p>
        </p:txBody>
      </p:sp>
      <p:sp>
        <p:nvSpPr>
          <p:cNvPr id="194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Calibri" pitchFamily="34" charset="0"/>
              </a:defRPr>
            </a:lvl1pPr>
          </a:lstStyle>
          <a:p>
            <a:fld id="{CBDC9814-C102-4092-9057-1EC60F080A3F}" type="datetimeFigureOut">
              <a:rPr lang="en-US"/>
              <a:pPr/>
              <a:t>2/3/2012</a:t>
            </a:fld>
            <a:endParaRPr lang="en-US"/>
          </a:p>
        </p:txBody>
      </p:sp>
      <p:sp>
        <p:nvSpPr>
          <p:cNvPr id="19460"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94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Calibri" pitchFamily="34" charset="0"/>
              </a:defRPr>
            </a:lvl1pPr>
          </a:lstStyle>
          <a:p>
            <a:endParaRPr lang="en-US"/>
          </a:p>
        </p:txBody>
      </p:sp>
      <p:sp>
        <p:nvSpPr>
          <p:cNvPr id="194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Calibri" pitchFamily="34" charset="0"/>
              </a:defRPr>
            </a:lvl1pPr>
          </a:lstStyle>
          <a:p>
            <a:fld id="{2E68BEBD-BBEA-430D-BF34-D26DC3F3EB6E}"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mn-ea"/>
        <a:cs typeface="+mn-cs"/>
      </a:defRPr>
    </a:lvl1pPr>
    <a:lvl2pPr marL="457200" algn="l" rtl="0" fontAlgn="base">
      <a:spcBef>
        <a:spcPct val="30000"/>
      </a:spcBef>
      <a:spcAft>
        <a:spcPct val="0"/>
      </a:spcAft>
      <a:defRPr sz="1200" kern="1200">
        <a:solidFill>
          <a:schemeClr val="tx1"/>
        </a:solidFill>
        <a:latin typeface="Calibri" pitchFamily="34" charset="0"/>
        <a:ea typeface="+mn-ea"/>
        <a:cs typeface="+mn-cs"/>
      </a:defRPr>
    </a:lvl2pPr>
    <a:lvl3pPr marL="914400" algn="l" rtl="0" fontAlgn="base">
      <a:spcBef>
        <a:spcPct val="30000"/>
      </a:spcBef>
      <a:spcAft>
        <a:spcPct val="0"/>
      </a:spcAft>
      <a:defRPr sz="1200" kern="1200">
        <a:solidFill>
          <a:schemeClr val="tx1"/>
        </a:solidFill>
        <a:latin typeface="Calibri" pitchFamily="34" charset="0"/>
        <a:ea typeface="+mn-ea"/>
        <a:cs typeface="+mn-cs"/>
      </a:defRPr>
    </a:lvl3pPr>
    <a:lvl4pPr marL="1371600" algn="l" rtl="0" fontAlgn="base">
      <a:spcBef>
        <a:spcPct val="30000"/>
      </a:spcBef>
      <a:spcAft>
        <a:spcPct val="0"/>
      </a:spcAft>
      <a:defRPr sz="1200" kern="1200">
        <a:solidFill>
          <a:schemeClr val="tx1"/>
        </a:solidFill>
        <a:latin typeface="Calibri" pitchFamily="34" charset="0"/>
        <a:ea typeface="+mn-ea"/>
        <a:cs typeface="+mn-cs"/>
      </a:defRPr>
    </a:lvl4pPr>
    <a:lvl5pPr marL="1828800" algn="l" rtl="0" fontAlgn="base">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E7168DB6-CFDB-4AC5-BB87-1148B03FF5C2}" type="datetimeFigureOut">
              <a:rPr lang="en-US"/>
              <a:pPr>
                <a:defRPr/>
              </a:pPr>
              <a:t>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3C9847F-5797-4DC4-B620-430E3AF22A5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087CE6B-6198-4C60-A5EE-E12435273F93}" type="datetimeFigureOut">
              <a:rPr lang="en-US"/>
              <a:pPr>
                <a:defRPr/>
              </a:pPr>
              <a:t>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45CC606-1360-4CA5-B5F5-066842C2039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9D62BD5-8CA6-4052-872B-3DC77A0E5445}" type="datetimeFigureOut">
              <a:rPr lang="en-US"/>
              <a:pPr>
                <a:defRPr/>
              </a:pPr>
              <a:t>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A95BD43-7841-441E-97C6-C29B7E88CC4B}"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C9AAA64-F7C8-46A0-9599-E8DC26F55023}" type="datetimeFigureOut">
              <a:rPr lang="en-US"/>
              <a:pPr>
                <a:defRPr/>
              </a:pPr>
              <a:t>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7BB87C3-5A04-4966-8445-A6794C7738D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4F4F0AE-280E-44F4-B350-1DF862057D4E}" type="datetimeFigureOut">
              <a:rPr lang="en-US"/>
              <a:pPr>
                <a:defRPr/>
              </a:pPr>
              <a:t>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99567B-90D7-4547-B616-4137C0649B8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7A72E33-A513-4D4F-A115-E7EE9C8F7EB7}" type="datetimeFigureOut">
              <a:rPr lang="en-US"/>
              <a:pPr>
                <a:defRPr/>
              </a:pPr>
              <a:t>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AE39563-866B-4131-AE29-EDF91F6DC07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62B71BFB-F422-449C-9CB7-AE8E0612D1CD}" type="datetimeFigureOut">
              <a:rPr lang="en-US"/>
              <a:pPr>
                <a:defRPr/>
              </a:pPr>
              <a:t>2/3/2012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F3D83287-9ED4-41B4-B4D9-611AF095FFC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C0CF3E6D-4CF5-4556-8292-933EAA73BBF2}" type="datetimeFigureOut">
              <a:rPr lang="en-US"/>
              <a:pPr>
                <a:defRPr/>
              </a:pPr>
              <a:t>2/3/2012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F3FF921-2251-4FED-B0D7-95D4F97B860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257CDA-3871-4C87-95AD-725103FF280B}" type="datetimeFigureOut">
              <a:rPr lang="en-US"/>
              <a:pPr>
                <a:defRPr/>
              </a:pPr>
              <a:t>2/3/2012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B05994A-D481-4B65-8FFC-FA725C944D5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0B69C1D-E2DC-4F8D-8C41-3D6077636BE8}" type="datetimeFigureOut">
              <a:rPr lang="en-US"/>
              <a:pPr>
                <a:defRPr/>
              </a:pPr>
              <a:t>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807158A-F7F0-4A8F-85EB-49F935AF26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745B3C-2D49-46B0-A9E4-EC6C348048E8}" type="datetimeFigureOut">
              <a:rPr lang="en-US"/>
              <a:pPr>
                <a:defRPr/>
              </a:pPr>
              <a:t>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4745F1-B5A3-4551-82AC-03117FBE806A}"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cs typeface="+mn-cs"/>
              </a:defRPr>
            </a:lvl1pPr>
          </a:lstStyle>
          <a:p>
            <a:pPr>
              <a:defRPr/>
            </a:pPr>
            <a:fld id="{03959562-F7C7-44B2-A5BE-6FCC2FE8923B}" type="datetimeFigureOut">
              <a:rPr lang="en-US"/>
              <a:pPr>
                <a:defRPr/>
              </a:pPr>
              <a:t>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FD24F31A-939B-4FEC-BF8C-81EF3A534139}"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8" name="Picture 6" descr="Philip_D_Armour_in_the_1880s"/>
          <p:cNvPicPr>
            <a:picLocks noChangeAspect="1" noChangeArrowheads="1"/>
          </p:cNvPicPr>
          <p:nvPr/>
        </p:nvPicPr>
        <p:blipFill>
          <a:blip r:embed="rId2"/>
          <a:srcRect/>
          <a:stretch>
            <a:fillRect/>
          </a:stretch>
        </p:blipFill>
        <p:spPr bwMode="auto">
          <a:xfrm>
            <a:off x="2020888" y="0"/>
            <a:ext cx="5054600" cy="6858000"/>
          </a:xfrm>
          <a:prstGeom prst="rect">
            <a:avLst/>
          </a:prstGeom>
          <a:noFill/>
        </p:spPr>
      </p:pic>
      <p:sp>
        <p:nvSpPr>
          <p:cNvPr id="13313" name="Title 1"/>
          <p:cNvSpPr>
            <a:spLocks noGrp="1"/>
          </p:cNvSpPr>
          <p:nvPr>
            <p:ph type="ctrTitle"/>
          </p:nvPr>
        </p:nvSpPr>
        <p:spPr>
          <a:xfrm>
            <a:off x="685800" y="2133600"/>
            <a:ext cx="7772400" cy="1470025"/>
          </a:xfrm>
        </p:spPr>
        <p:txBody>
          <a:bodyPr/>
          <a:lstStyle/>
          <a:p>
            <a:r>
              <a:rPr lang="en-US" smtClean="0">
                <a:solidFill>
                  <a:schemeClr val="bg1"/>
                </a:solidFill>
              </a:rPr>
              <a:t>  </a:t>
            </a:r>
            <a:r>
              <a:rPr lang="en-US" smtClean="0">
                <a:solidFill>
                  <a:srgbClr val="FF0000"/>
                </a:solidFill>
                <a:latin typeface="Broadway BT" pitchFamily="82" charset="0"/>
              </a:rPr>
              <a:t>Philip Armour</a:t>
            </a:r>
          </a:p>
        </p:txBody>
      </p:sp>
      <p:sp>
        <p:nvSpPr>
          <p:cNvPr id="3" name="Subtitle 2"/>
          <p:cNvSpPr>
            <a:spLocks noGrp="1"/>
          </p:cNvSpPr>
          <p:nvPr>
            <p:ph type="subTitle" idx="1"/>
          </p:nvPr>
        </p:nvSpPr>
        <p:spPr/>
        <p:txBody>
          <a:bodyPr>
            <a:normAutofit/>
          </a:bodyPr>
          <a:lstStyle/>
          <a:p>
            <a:r>
              <a:rPr lang="en-US" smtClean="0">
                <a:solidFill>
                  <a:srgbClr val="FF0000"/>
                </a:solidFill>
              </a:rPr>
              <a:t>By: Dominique Johnson</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p:txBody>
          <a:bodyPr/>
          <a:lstStyle/>
          <a:p>
            <a:r>
              <a:rPr lang="en-US" smtClean="0"/>
              <a:t>Works Cited</a:t>
            </a:r>
          </a:p>
        </p:txBody>
      </p:sp>
      <p:sp>
        <p:nvSpPr>
          <p:cNvPr id="26627" name="Rectangle 3"/>
          <p:cNvSpPr>
            <a:spLocks noGrp="1"/>
          </p:cNvSpPr>
          <p:nvPr>
            <p:ph type="body" idx="1"/>
          </p:nvPr>
        </p:nvSpPr>
        <p:spPr/>
        <p:txBody>
          <a:bodyPr/>
          <a:lstStyle/>
          <a:p>
            <a:pPr>
              <a:buFont typeface="Arial" charset="0"/>
              <a:buNone/>
            </a:pPr>
            <a:r>
              <a:rPr lang="en-US" sz="1400" smtClean="0"/>
              <a:t>"Armour &amp; Co.." </a:t>
            </a:r>
            <a:r>
              <a:rPr lang="en-US" sz="1400" i="1" smtClean="0"/>
              <a:t>Encyclopedia of Chicago Entires/Historical sources/ maps/ special features/ user's Guide</a:t>
            </a:r>
            <a:r>
              <a:rPr lang="en-US" sz="1400" smtClean="0"/>
              <a:t>. N.p., 2005. Web. 3 Feb 2012. &lt;http://encyclopedia.chicagohistory.org/pages/2554.html&gt;.</a:t>
            </a:r>
          </a:p>
          <a:p>
            <a:pPr>
              <a:buFont typeface="Arial" charset="0"/>
              <a:buNone/>
            </a:pPr>
            <a:r>
              <a:rPr lang="en-US" sz="1400" smtClean="0"/>
              <a:t>Educational Foundation, 2000. Web. 3 Feb 2012. &lt;http://www.learner.org/biographyofamerica/prog14/transcript/page04.html&gt;. </a:t>
            </a:r>
          </a:p>
          <a:p>
            <a:pPr>
              <a:buFont typeface="Arial" charset="0"/>
              <a:buNone/>
            </a:pPr>
            <a:r>
              <a:rPr lang="en-US" sz="1400" smtClean="0"/>
              <a:t>"WISCONSIN MEAT INDUSTRY HALL OF FAME." </a:t>
            </a:r>
            <a:r>
              <a:rPr lang="en-US" sz="1400" i="1" smtClean="0"/>
              <a:t>University of Wisonsin- Madison</a:t>
            </a:r>
            <a:r>
              <a:rPr lang="en-US" sz="1400" smtClean="0"/>
              <a:t>. N.p., 2008. Web. 3 Feb 2012. &lt;http://www.ansci.wisc.edu/Meat_HOF/2000/pdarmour.htm&gt;. </a:t>
            </a:r>
          </a:p>
          <a:p>
            <a:pPr>
              <a:buFont typeface="Arial" charset="0"/>
              <a:buNone/>
            </a:pPr>
            <a:r>
              <a:rPr lang="en-US" sz="1400" smtClean="0"/>
              <a:t>and First Last. </a:t>
            </a:r>
            <a:r>
              <a:rPr lang="en-US" sz="1400" i="1" smtClean="0"/>
              <a:t>The result of the Jungle</a:t>
            </a:r>
            <a:r>
              <a:rPr lang="en-US" sz="1400" smtClean="0"/>
              <a:t>. N.d. Photograph. n.p. </a:t>
            </a:r>
          </a:p>
          <a:p>
            <a:pPr>
              <a:buFont typeface="Arial" charset="0"/>
              <a:buNone/>
            </a:pPr>
            <a:endParaRPr lang="en-US" sz="140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p:txBody>
          <a:bodyPr/>
          <a:lstStyle/>
          <a:p>
            <a:r>
              <a:rPr lang="en-US" smtClean="0">
                <a:latin typeface="Broadway BT" pitchFamily="82" charset="0"/>
              </a:rPr>
              <a:t>Early Life</a:t>
            </a:r>
          </a:p>
        </p:txBody>
      </p:sp>
      <p:sp>
        <p:nvSpPr>
          <p:cNvPr id="14338" name="Content Placeholder 2"/>
          <p:cNvSpPr>
            <a:spLocks noGrp="1"/>
          </p:cNvSpPr>
          <p:nvPr>
            <p:ph idx="1"/>
          </p:nvPr>
        </p:nvSpPr>
        <p:spPr/>
        <p:txBody>
          <a:bodyPr/>
          <a:lstStyle/>
          <a:p>
            <a:r>
              <a:rPr lang="en-US" smtClean="0"/>
              <a:t>Philip Danforth Armour was born April 16 1832 in upstate New York.</a:t>
            </a:r>
          </a:p>
          <a:p>
            <a:r>
              <a:rPr lang="en-US" smtClean="0"/>
              <a:t>He was an apprentice to a farmer.</a:t>
            </a:r>
          </a:p>
          <a:p>
            <a:r>
              <a:rPr lang="en-US" smtClean="0"/>
              <a:t>At the age of Twenty he sent out for California to work in the gold fields.</a:t>
            </a:r>
          </a:p>
          <a:p>
            <a:r>
              <a:rPr lang="en-US" smtClean="0"/>
              <a:t>Unfortunately he did not make much money from his mining experience.</a:t>
            </a:r>
          </a:p>
          <a:p>
            <a:endParaRPr lang="en-US" smtClean="0"/>
          </a:p>
          <a:p>
            <a:endParaRPr lang="en-US" smtClean="0"/>
          </a:p>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p:txBody>
          <a:bodyPr/>
          <a:lstStyle/>
          <a:p>
            <a:r>
              <a:rPr lang="en-US" smtClean="0">
                <a:latin typeface="Broadway BT" pitchFamily="82" charset="0"/>
              </a:rPr>
              <a:t>Early Life Cont.</a:t>
            </a:r>
          </a:p>
        </p:txBody>
      </p:sp>
      <p:sp>
        <p:nvSpPr>
          <p:cNvPr id="15362" name="Content Placeholder 2"/>
          <p:cNvSpPr>
            <a:spLocks noGrp="1"/>
          </p:cNvSpPr>
          <p:nvPr>
            <p:ph idx="1"/>
          </p:nvPr>
        </p:nvSpPr>
        <p:spPr/>
        <p:txBody>
          <a:bodyPr/>
          <a:lstStyle/>
          <a:p>
            <a:r>
              <a:rPr lang="en-US" smtClean="0"/>
              <a:t>Philip moved to Milwaukee, Wisconsin</a:t>
            </a:r>
          </a:p>
          <a:p>
            <a:r>
              <a:rPr lang="en-US" smtClean="0"/>
              <a:t>He became involved in a grain business, and later became partners John Plankinton in a pork packing line.</a:t>
            </a:r>
          </a:p>
          <a:p>
            <a:r>
              <a:rPr lang="en-US" smtClean="0"/>
              <a:t>That was the start of his career.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457200" y="228600"/>
            <a:ext cx="8229600" cy="1143000"/>
          </a:xfrm>
          <a:ln w="76200">
            <a:solidFill>
              <a:srgbClr val="000000"/>
            </a:solidFill>
          </a:ln>
        </p:spPr>
        <p:txBody>
          <a:bodyPr/>
          <a:lstStyle/>
          <a:p>
            <a:r>
              <a:rPr lang="en-US" smtClean="0">
                <a:latin typeface="Broadway BT" pitchFamily="82" charset="0"/>
              </a:rPr>
              <a:t>Early Business</a:t>
            </a:r>
          </a:p>
        </p:txBody>
      </p:sp>
      <p:sp>
        <p:nvSpPr>
          <p:cNvPr id="16386" name="Content Placeholder 2"/>
          <p:cNvSpPr>
            <a:spLocks noGrp="1"/>
          </p:cNvSpPr>
          <p:nvPr>
            <p:ph type="body" sz="half" idx="1"/>
          </p:nvPr>
        </p:nvSpPr>
        <p:spPr>
          <a:xfrm>
            <a:off x="457200" y="1600200"/>
            <a:ext cx="4038600" cy="4525963"/>
          </a:xfrm>
        </p:spPr>
        <p:txBody>
          <a:bodyPr/>
          <a:lstStyle/>
          <a:p>
            <a:r>
              <a:rPr lang="en-US" sz="2400" smtClean="0"/>
              <a:t>He began his pork packing industry in while in Milwaukee. </a:t>
            </a:r>
          </a:p>
          <a:p>
            <a:r>
              <a:rPr lang="en-US" sz="2400" smtClean="0"/>
              <a:t>The meat Packing company, Armour &amp; Company was formed with Philip and his brothers.</a:t>
            </a:r>
          </a:p>
          <a:p>
            <a:r>
              <a:rPr lang="en-US" sz="2400" smtClean="0"/>
              <a:t>He made an immediate fortune after the civil war.</a:t>
            </a:r>
          </a:p>
          <a:p>
            <a:r>
              <a:rPr lang="en-US" sz="2400" smtClean="0"/>
              <a:t>He was worth around 25 million dollars</a:t>
            </a:r>
          </a:p>
        </p:txBody>
      </p:sp>
      <p:sp>
        <p:nvSpPr>
          <p:cNvPr id="16388" name="Rectangle 4"/>
          <p:cNvSpPr>
            <a:spLocks noGrp="1"/>
          </p:cNvSpPr>
          <p:nvPr>
            <p:ph type="body" sz="half" idx="4294967295"/>
          </p:nvPr>
        </p:nvSpPr>
        <p:spPr>
          <a:xfrm>
            <a:off x="4648200" y="1600200"/>
            <a:ext cx="4038600" cy="4525963"/>
          </a:xfrm>
        </p:spPr>
        <p:txBody>
          <a:bodyPr/>
          <a:lstStyle/>
          <a:p>
            <a:endParaRPr lang="en-US" sz="2400" smtClean="0"/>
          </a:p>
        </p:txBody>
      </p:sp>
      <p:pic>
        <p:nvPicPr>
          <p:cNvPr id="16390" name="Picture 6" descr="meatinspection"/>
          <p:cNvPicPr>
            <a:picLocks noChangeAspect="1" noChangeArrowheads="1"/>
          </p:cNvPicPr>
          <p:nvPr/>
        </p:nvPicPr>
        <p:blipFill>
          <a:blip r:embed="rId2"/>
          <a:srcRect/>
          <a:stretch>
            <a:fillRect/>
          </a:stretch>
        </p:blipFill>
        <p:spPr bwMode="auto">
          <a:xfrm>
            <a:off x="4419600" y="3429000"/>
            <a:ext cx="4495800" cy="310515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5" name="Picture 5" descr="meat_inspection_swift_co_1906"/>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0482" name="Rectangle 2"/>
          <p:cNvSpPr>
            <a:spLocks noGrp="1"/>
          </p:cNvSpPr>
          <p:nvPr>
            <p:ph type="title"/>
          </p:nvPr>
        </p:nvSpPr>
        <p:spPr>
          <a:xfrm>
            <a:off x="457200" y="304800"/>
            <a:ext cx="8229600" cy="1143000"/>
          </a:xfrm>
        </p:spPr>
        <p:txBody>
          <a:bodyPr/>
          <a:lstStyle/>
          <a:p>
            <a:r>
              <a:rPr lang="en-US" smtClean="0">
                <a:solidFill>
                  <a:srgbClr val="FFFFFF"/>
                </a:solidFill>
                <a:latin typeface="Broadway BT" pitchFamily="82" charset="0"/>
              </a:rPr>
              <a:t>Meat Packing</a:t>
            </a:r>
          </a:p>
        </p:txBody>
      </p:sp>
      <p:sp>
        <p:nvSpPr>
          <p:cNvPr id="20483" name="Rectangle 3"/>
          <p:cNvSpPr>
            <a:spLocks noGrp="1"/>
          </p:cNvSpPr>
          <p:nvPr>
            <p:ph type="body" idx="1"/>
          </p:nvPr>
        </p:nvSpPr>
        <p:spPr>
          <a:xfrm>
            <a:off x="457200" y="1676400"/>
            <a:ext cx="8229600" cy="4525963"/>
          </a:xfrm>
        </p:spPr>
        <p:txBody>
          <a:bodyPr/>
          <a:lstStyle/>
          <a:p>
            <a:pPr lvl="1"/>
            <a:r>
              <a:rPr lang="en-US" smtClean="0">
                <a:solidFill>
                  <a:srgbClr val="FF0000"/>
                </a:solidFill>
              </a:rPr>
              <a:t>Philip Amour used every part of the animal, he would make glue, fertilizer, gelatin, lard, ect.</a:t>
            </a:r>
          </a:p>
          <a:p>
            <a:pPr lvl="1"/>
            <a:r>
              <a:rPr lang="en-US" smtClean="0">
                <a:solidFill>
                  <a:srgbClr val="FF0000"/>
                </a:solidFill>
              </a:rPr>
              <a:t>He loved his job, and would show up at six in the morning, he often said that the best offers are in the morning.</a:t>
            </a:r>
          </a:p>
          <a:p>
            <a:pPr lvl="1"/>
            <a:endParaRPr lang="en-US" smtClean="0">
              <a:solidFill>
                <a:srgbClr val="FF0000"/>
              </a:solidFill>
            </a:endParaRPr>
          </a:p>
          <a:p>
            <a:pPr lvl="1"/>
            <a:endParaRPr lang="en-US" smtClean="0">
              <a:solidFill>
                <a:srgbClr val="FF0000"/>
              </a:solidFill>
            </a:endParaRPr>
          </a:p>
          <a:p>
            <a:pPr lvl="1">
              <a:buFont typeface="Arial" charset="0"/>
              <a:buNone/>
            </a:pPr>
            <a:endParaRPr lang="en-US" smtClean="0">
              <a:solidFill>
                <a:srgbClr val="CC3300"/>
              </a:solidFill>
            </a:endParaRPr>
          </a:p>
          <a:p>
            <a:pPr lvl="1"/>
            <a:endParaRPr lang="en-US" smtClean="0">
              <a:solidFill>
                <a:srgbClr val="CC3300"/>
              </a:solidFill>
            </a:endParaRPr>
          </a:p>
          <a:p>
            <a:pPr lvl="1"/>
            <a:endParaRPr lang="en-US" smtClean="0">
              <a:solidFill>
                <a:srgbClr val="CC33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p:cNvSpPr>
          <p:nvPr>
            <p:ph type="title"/>
          </p:nvPr>
        </p:nvSpPr>
        <p:spPr/>
        <p:txBody>
          <a:bodyPr/>
          <a:lstStyle/>
          <a:p>
            <a:r>
              <a:rPr lang="en-US" smtClean="0">
                <a:latin typeface="Broadway BT" pitchFamily="82" charset="0"/>
              </a:rPr>
              <a:t>Meat Packing</a:t>
            </a:r>
            <a:r>
              <a:rPr lang="en-US" smtClean="0"/>
              <a:t> </a:t>
            </a:r>
            <a:r>
              <a:rPr lang="en-US" smtClean="0">
                <a:latin typeface="Broadway BT" pitchFamily="82" charset="0"/>
              </a:rPr>
              <a:t>Cont.</a:t>
            </a:r>
          </a:p>
        </p:txBody>
      </p:sp>
      <p:sp>
        <p:nvSpPr>
          <p:cNvPr id="21507" name="Rectangle 3"/>
          <p:cNvSpPr>
            <a:spLocks noGrp="1"/>
          </p:cNvSpPr>
          <p:nvPr>
            <p:ph type="body" idx="1"/>
          </p:nvPr>
        </p:nvSpPr>
        <p:spPr/>
        <p:txBody>
          <a:bodyPr/>
          <a:lstStyle/>
          <a:p>
            <a:pPr>
              <a:lnSpc>
                <a:spcPct val="90000"/>
              </a:lnSpc>
            </a:pPr>
            <a:r>
              <a:rPr lang="en-US" smtClean="0"/>
              <a:t>He built the largest Meat Packing industry .</a:t>
            </a:r>
          </a:p>
          <a:p>
            <a:pPr>
              <a:lnSpc>
                <a:spcPct val="90000"/>
              </a:lnSpc>
            </a:pPr>
            <a:r>
              <a:rPr lang="en-US" smtClean="0"/>
              <a:t>Acquired packing plants in Kansas City and Omaha.</a:t>
            </a:r>
          </a:p>
          <a:p>
            <a:pPr>
              <a:lnSpc>
                <a:spcPct val="90000"/>
              </a:lnSpc>
            </a:pPr>
            <a:r>
              <a:rPr lang="en-US" smtClean="0"/>
              <a:t>Armour did not like Trade Unions and helped stop strikes.</a:t>
            </a:r>
          </a:p>
          <a:p>
            <a:pPr>
              <a:lnSpc>
                <a:spcPct val="90000"/>
              </a:lnSpc>
            </a:pPr>
            <a:r>
              <a:rPr lang="en-US" smtClean="0"/>
              <a:t>Armour made a wise business decision and took advantage of refrigerated cars on trains.</a:t>
            </a:r>
          </a:p>
          <a:p>
            <a:pPr lvl="1">
              <a:lnSpc>
                <a:spcPct val="90000"/>
              </a:lnSpc>
            </a:pPr>
            <a:r>
              <a:rPr lang="en-US" smtClean="0"/>
              <a:t>He had to build his own because train companies did not like the idea. </a:t>
            </a:r>
          </a:p>
          <a:p>
            <a:pPr>
              <a:lnSpc>
                <a:spcPct val="90000"/>
              </a:lnSpc>
            </a:pPr>
            <a:endParaRPr lang="en-US"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p:txBody>
          <a:bodyPr/>
          <a:lstStyle/>
          <a:p>
            <a:r>
              <a:rPr lang="en-US" smtClean="0"/>
              <a:t>Meat Packing Cont.</a:t>
            </a:r>
          </a:p>
        </p:txBody>
      </p:sp>
      <p:sp>
        <p:nvSpPr>
          <p:cNvPr id="25603" name="Rectangle 3"/>
          <p:cNvSpPr>
            <a:spLocks noGrp="1"/>
          </p:cNvSpPr>
          <p:nvPr>
            <p:ph type="body" idx="1"/>
          </p:nvPr>
        </p:nvSpPr>
        <p:spPr/>
        <p:txBody>
          <a:bodyPr/>
          <a:lstStyle/>
          <a:p>
            <a:r>
              <a:rPr lang="en-US" smtClean="0"/>
              <a:t>Armour was even able to send meat to Europe</a:t>
            </a:r>
          </a:p>
          <a:p>
            <a:r>
              <a:rPr lang="en-US" smtClean="0"/>
              <a:t>He opened branches in Chicago, Cincinnati, St. Louis,  Liverpool, and London.</a:t>
            </a:r>
          </a:p>
          <a:p>
            <a:r>
              <a:rPr lang="en-US" smtClean="0"/>
              <a:t>1892 Armour donated funds to establish the Armour Institute of Technology in Chicago.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81" name="Picture 5" descr="armourtomb"/>
          <p:cNvPicPr>
            <a:picLocks noChangeAspect="1" noChangeArrowheads="1"/>
          </p:cNvPicPr>
          <p:nvPr/>
        </p:nvPicPr>
        <p:blipFill>
          <a:blip r:embed="rId2"/>
          <a:srcRect/>
          <a:stretch>
            <a:fillRect/>
          </a:stretch>
        </p:blipFill>
        <p:spPr bwMode="auto">
          <a:xfrm>
            <a:off x="0" y="0"/>
            <a:ext cx="9144000" cy="6902450"/>
          </a:xfrm>
          <a:prstGeom prst="rect">
            <a:avLst/>
          </a:prstGeom>
          <a:noFill/>
        </p:spPr>
      </p:pic>
      <p:sp>
        <p:nvSpPr>
          <p:cNvPr id="24578" name="Rectangle 2"/>
          <p:cNvSpPr>
            <a:spLocks noGrp="1"/>
          </p:cNvSpPr>
          <p:nvPr>
            <p:ph type="title"/>
          </p:nvPr>
        </p:nvSpPr>
        <p:spPr/>
        <p:txBody>
          <a:bodyPr/>
          <a:lstStyle/>
          <a:p>
            <a:r>
              <a:rPr lang="en-US" smtClean="0">
                <a:solidFill>
                  <a:srgbClr val="FF0000"/>
                </a:solidFill>
                <a:latin typeface="Broadway BT" pitchFamily="82" charset="0"/>
              </a:rPr>
              <a:t>Death</a:t>
            </a:r>
          </a:p>
        </p:txBody>
      </p:sp>
      <p:sp>
        <p:nvSpPr>
          <p:cNvPr id="24579" name="Rectangle 3"/>
          <p:cNvSpPr>
            <a:spLocks noGrp="1"/>
          </p:cNvSpPr>
          <p:nvPr>
            <p:ph type="body" idx="1"/>
          </p:nvPr>
        </p:nvSpPr>
        <p:spPr/>
        <p:txBody>
          <a:bodyPr/>
          <a:lstStyle/>
          <a:p>
            <a:r>
              <a:rPr lang="en-US" smtClean="0">
                <a:solidFill>
                  <a:srgbClr val="FF0000"/>
                </a:solidFill>
              </a:rPr>
              <a:t>At the age of 68 Philip Armour Died. </a:t>
            </a:r>
          </a:p>
          <a:p>
            <a:r>
              <a:rPr lang="en-US" smtClean="0">
                <a:solidFill>
                  <a:srgbClr val="FF0000"/>
                </a:solidFill>
              </a:rPr>
              <a:t>It was 1901, he died of pneumonia.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p:cNvSpPr>
          <p:nvPr>
            <p:ph type="title"/>
          </p:nvPr>
        </p:nvSpPr>
        <p:spPr/>
        <p:txBody>
          <a:bodyPr/>
          <a:lstStyle/>
          <a:p>
            <a:r>
              <a:rPr lang="en-US" smtClean="0"/>
              <a:t>Political Cartoon</a:t>
            </a:r>
          </a:p>
        </p:txBody>
      </p:sp>
      <p:sp>
        <p:nvSpPr>
          <p:cNvPr id="23555" name="Rectangle 3"/>
          <p:cNvSpPr>
            <a:spLocks noGrp="1"/>
          </p:cNvSpPr>
          <p:nvPr>
            <p:ph type="body" idx="1"/>
          </p:nvPr>
        </p:nvSpPr>
        <p:spPr/>
        <p:txBody>
          <a:bodyPr/>
          <a:lstStyle/>
          <a:p>
            <a:endParaRPr lang="en-US" smtClean="0"/>
          </a:p>
        </p:txBody>
      </p:sp>
      <p:pic>
        <p:nvPicPr>
          <p:cNvPr id="23557" name="Picture 5" descr="The result of &quot;the jungle&quot; on the meat scandal"/>
          <p:cNvPicPr>
            <a:picLocks noChangeAspect="1" noChangeArrowheads="1"/>
          </p:cNvPicPr>
          <p:nvPr/>
        </p:nvPicPr>
        <p:blipFill>
          <a:blip r:embed="rId2"/>
          <a:srcRect/>
          <a:stretch>
            <a:fillRect/>
          </a:stretch>
        </p:blipFill>
        <p:spPr bwMode="auto">
          <a:xfrm>
            <a:off x="457200" y="1600200"/>
            <a:ext cx="4343400" cy="2895600"/>
          </a:xfrm>
          <a:prstGeom prst="rect">
            <a:avLst/>
          </a:prstGeom>
          <a:noFill/>
        </p:spPr>
      </p:pic>
      <p:sp>
        <p:nvSpPr>
          <p:cNvPr id="23558" name="Text Box 6"/>
          <p:cNvSpPr txBox="1">
            <a:spLocks noChangeArrowheads="1"/>
          </p:cNvSpPr>
          <p:nvPr/>
        </p:nvSpPr>
        <p:spPr bwMode="auto">
          <a:xfrm>
            <a:off x="4800600" y="1600200"/>
            <a:ext cx="3886200" cy="2014538"/>
          </a:xfrm>
          <a:prstGeom prst="rect">
            <a:avLst/>
          </a:prstGeom>
          <a:noFill/>
          <a:ln w="9525">
            <a:noFill/>
            <a:miter lim="800000"/>
            <a:headEnd/>
            <a:tailEnd/>
          </a:ln>
          <a:effectLst/>
        </p:spPr>
        <p:txBody>
          <a:bodyPr>
            <a:spAutoFit/>
          </a:bodyPr>
          <a:lstStyle/>
          <a:p>
            <a:r>
              <a:rPr lang="en-US"/>
              <a:t>In the 1906 there was a meat scandal, where meat had to be expected because of a book called the Jungle. Although this cartoon is not from the time of Philip Armour he did play a role in the atmosphere of the company.</a:t>
            </a:r>
          </a:p>
        </p:txBody>
      </p:sp>
      <p:sp>
        <p:nvSpPr>
          <p:cNvPr id="23559" name="Text Box 7"/>
          <p:cNvSpPr txBox="1">
            <a:spLocks noChangeArrowheads="1"/>
          </p:cNvSpPr>
          <p:nvPr/>
        </p:nvSpPr>
        <p:spPr bwMode="auto">
          <a:xfrm>
            <a:off x="457200" y="4837113"/>
            <a:ext cx="8229600" cy="366712"/>
          </a:xfrm>
          <a:prstGeom prst="rect">
            <a:avLst/>
          </a:prstGeom>
          <a:noFill/>
          <a:ln w="9525">
            <a:noFill/>
            <a:miter lim="800000"/>
            <a:headEnd/>
            <a:tailEnd/>
          </a:ln>
          <a:effectLst/>
        </p:spPr>
        <p:txBody>
          <a:bodyPr>
            <a:spAutoFit/>
          </a:bodyPr>
          <a:lstStyle/>
          <a:p>
            <a:endParaRPr lang="en-US"/>
          </a:p>
        </p:txBody>
      </p:sp>
      <p:sp>
        <p:nvSpPr>
          <p:cNvPr id="23560" name="Text Box 8"/>
          <p:cNvSpPr txBox="1">
            <a:spLocks noChangeArrowheads="1"/>
          </p:cNvSpPr>
          <p:nvPr/>
        </p:nvSpPr>
        <p:spPr bwMode="auto">
          <a:xfrm>
            <a:off x="533400" y="4800600"/>
            <a:ext cx="8153400" cy="1739900"/>
          </a:xfrm>
          <a:prstGeom prst="rect">
            <a:avLst/>
          </a:prstGeom>
          <a:noFill/>
          <a:ln w="9525">
            <a:noFill/>
            <a:miter lim="800000"/>
            <a:headEnd/>
            <a:tailEnd/>
          </a:ln>
          <a:effectLst/>
        </p:spPr>
        <p:txBody>
          <a:bodyPr>
            <a:spAutoFit/>
          </a:bodyPr>
          <a:lstStyle/>
          <a:p>
            <a:r>
              <a:rPr lang="en-US"/>
              <a:t>Analysis:</a:t>
            </a:r>
          </a:p>
          <a:p>
            <a:r>
              <a:rPr lang="en-US"/>
              <a:t>The cartoon depicts cattle bones building up in a Meat packing industry, which was the fear of the people. Many thought that there were piles of rotting animal hides, and rats crawling around. The cartoon shows how unsanitary the meat packing is dealt with, and that even in D.C. it can happen. The man could be an inspector examining the surroundings of the plant.</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169</TotalTime>
  <Words>447</Words>
  <Application>Microsoft Office PowerPoint</Application>
  <PresentationFormat>On-screen Show (4:3)</PresentationFormat>
  <Paragraphs>45</Paragraphs>
  <Slides>10</Slides>
  <Notes>0</Notes>
  <HiddenSlides>0</HiddenSlides>
  <MMClips>0</MMClips>
  <ScaleCrop>false</ScaleCrop>
  <HeadingPairs>
    <vt:vector size="6" baseType="variant">
      <vt:variant>
        <vt:lpstr>Fonts Used</vt:lpstr>
      </vt:variant>
      <vt:variant>
        <vt:i4>3</vt:i4>
      </vt:variant>
      <vt:variant>
        <vt:lpstr>Design Template</vt:lpstr>
      </vt:variant>
      <vt:variant>
        <vt:i4>1</vt:i4>
      </vt:variant>
      <vt:variant>
        <vt:lpstr>Slide Titles</vt:lpstr>
      </vt:variant>
      <vt:variant>
        <vt:i4>10</vt:i4>
      </vt:variant>
    </vt:vector>
  </HeadingPairs>
  <TitlesOfParts>
    <vt:vector size="14" baseType="lpstr">
      <vt:lpstr>Calibri</vt:lpstr>
      <vt:lpstr>Arial</vt:lpstr>
      <vt:lpstr>Broadway BT</vt:lpstr>
      <vt:lpstr>Office Theme</vt:lpstr>
      <vt:lpstr>  Philip Armour</vt:lpstr>
      <vt:lpstr>Early Life</vt:lpstr>
      <vt:lpstr>Early Life Cont.</vt:lpstr>
      <vt:lpstr>Early Business</vt:lpstr>
      <vt:lpstr>Meat Packing</vt:lpstr>
      <vt:lpstr>Meat Packing Cont.</vt:lpstr>
      <vt:lpstr>Meat Packing Cont.</vt:lpstr>
      <vt:lpstr>Death</vt:lpstr>
      <vt:lpstr>Political Cartoon</vt:lpstr>
      <vt:lpstr>Works Cited</vt:lpstr>
    </vt:vector>
  </TitlesOfParts>
  <Company>Augusta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Philip Armour</dc:title>
  <dc:creator>Augusta County Schools</dc:creator>
  <cp:lastModifiedBy>Ken</cp:lastModifiedBy>
  <cp:revision>7</cp:revision>
  <dcterms:created xsi:type="dcterms:W3CDTF">2012-02-02T13:34:26Z</dcterms:created>
  <dcterms:modified xsi:type="dcterms:W3CDTF">2012-02-04T02:57:31Z</dcterms:modified>
</cp:coreProperties>
</file>